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70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65" r:id="rId41"/>
    <p:sldId id="466" r:id="rId42"/>
    <p:sldId id="445" r:id="rId43"/>
    <p:sldId id="425" r:id="rId44"/>
    <p:sldId id="424" r:id="rId45"/>
    <p:sldId id="423" r:id="rId46"/>
    <p:sldId id="426" r:id="rId47"/>
    <p:sldId id="446" r:id="rId48"/>
    <p:sldId id="460" r:id="rId49"/>
    <p:sldId id="430" r:id="rId50"/>
    <p:sldId id="427" r:id="rId51"/>
    <p:sldId id="447" r:id="rId52"/>
    <p:sldId id="462" r:id="rId53"/>
    <p:sldId id="431" r:id="rId54"/>
    <p:sldId id="433" r:id="rId55"/>
    <p:sldId id="434" r:id="rId56"/>
    <p:sldId id="436" r:id="rId57"/>
    <p:sldId id="435" r:id="rId58"/>
    <p:sldId id="438" r:id="rId59"/>
    <p:sldId id="437" r:id="rId60"/>
    <p:sldId id="440" r:id="rId61"/>
    <p:sldId id="439" r:id="rId62"/>
    <p:sldId id="432" r:id="rId63"/>
    <p:sldId id="429" r:id="rId64"/>
    <p:sldId id="441" r:id="rId65"/>
    <p:sldId id="442" r:id="rId66"/>
    <p:sldId id="463" r:id="rId67"/>
    <p:sldId id="428" r:id="rId68"/>
    <p:sldId id="46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5.e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6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84.wmf"/><Relationship Id="rId18" Type="http://schemas.openxmlformats.org/officeDocument/2006/relationships/oleObject" Target="../embeddings/oleObject53.bin"/><Relationship Id="rId3" Type="http://schemas.openxmlformats.org/officeDocument/2006/relationships/image" Target="../media/image79.wmf"/><Relationship Id="rId21" Type="http://schemas.openxmlformats.org/officeDocument/2006/relationships/image" Target="../media/image88.e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86.wmf"/><Relationship Id="rId2" Type="http://schemas.openxmlformats.org/officeDocument/2006/relationships/oleObject" Target="../embeddings/oleObject45.bin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4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23" Type="http://schemas.openxmlformats.org/officeDocument/2006/relationships/image" Target="../media/image89.w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87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94.wmf"/><Relationship Id="rId5" Type="http://schemas.openxmlformats.org/officeDocument/2006/relationships/image" Target="../media/image91.wmf"/><Relationship Id="rId15" Type="http://schemas.openxmlformats.org/officeDocument/2006/relationships/image" Target="../media/image96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93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10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5" Type="http://schemas.openxmlformats.org/officeDocument/2006/relationships/image" Target="../media/image103.w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100.wmf"/><Relationship Id="rId14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emf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7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12" Type="http://schemas.openxmlformats.org/officeDocument/2006/relationships/image" Target="../media/image124.png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23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2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25.wmf"/><Relationship Id="rId7" Type="http://schemas.openxmlformats.org/officeDocument/2006/relationships/image" Target="../media/image127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29.wmf"/><Relationship Id="rId5" Type="http://schemas.openxmlformats.org/officeDocument/2006/relationships/image" Target="../media/image126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2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3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8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43.wmf"/><Relationship Id="rId2" Type="http://schemas.openxmlformats.org/officeDocument/2006/relationships/image" Target="../media/image138.jpeg"/><Relationship Id="rId16" Type="http://schemas.openxmlformats.org/officeDocument/2006/relationships/image" Target="../media/image14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4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49.wmf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48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9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55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138.jpeg"/><Relationship Id="rId16" Type="http://schemas.openxmlformats.org/officeDocument/2006/relationships/image" Target="../media/image15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51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5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eg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0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6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69.png"/><Relationship Id="rId7" Type="http://schemas.openxmlformats.org/officeDocument/2006/relationships/image" Target="../media/image171.w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73.wmf"/><Relationship Id="rId5" Type="http://schemas.openxmlformats.org/officeDocument/2006/relationships/image" Target="../media/image170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7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4" Type="http://schemas.openxmlformats.org/officeDocument/2006/relationships/image" Target="../media/image18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91.w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86.wmf"/><Relationship Id="rId21" Type="http://schemas.openxmlformats.org/officeDocument/2006/relationships/image" Target="../media/image195.wmf"/><Relationship Id="rId7" Type="http://schemas.openxmlformats.org/officeDocument/2006/relationships/image" Target="../media/image188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93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90.wmf"/><Relationship Id="rId5" Type="http://schemas.openxmlformats.org/officeDocument/2006/relationships/image" Target="../media/image187.wmf"/><Relationship Id="rId15" Type="http://schemas.openxmlformats.org/officeDocument/2006/relationships/image" Target="../media/image192.wmf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94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89.wmf"/><Relationship Id="rId14" Type="http://schemas.openxmlformats.org/officeDocument/2006/relationships/oleObject" Target="../embeddings/oleObject11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wmf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96.wmf"/><Relationship Id="rId7" Type="http://schemas.openxmlformats.org/officeDocument/2006/relationships/image" Target="../media/image198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9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jpeg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gif"/><Relationship Id="rId2" Type="http://schemas.openxmlformats.org/officeDocument/2006/relationships/image" Target="../media/image2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225.wmf"/><Relationship Id="rId18" Type="http://schemas.openxmlformats.org/officeDocument/2006/relationships/oleObject" Target="../embeddings/oleObject136.bin"/><Relationship Id="rId3" Type="http://schemas.openxmlformats.org/officeDocument/2006/relationships/image" Target="../media/image220.wmf"/><Relationship Id="rId7" Type="http://schemas.openxmlformats.org/officeDocument/2006/relationships/image" Target="../media/image222.w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227.wmf"/><Relationship Id="rId2" Type="http://schemas.openxmlformats.org/officeDocument/2006/relationships/oleObject" Target="../embeddings/oleObject128.bin"/><Relationship Id="rId16" Type="http://schemas.openxmlformats.org/officeDocument/2006/relationships/oleObject" Target="../embeddings/oleObject135.bin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224.wmf"/><Relationship Id="rId5" Type="http://schemas.openxmlformats.org/officeDocument/2006/relationships/image" Target="../media/image221.wmf"/><Relationship Id="rId15" Type="http://schemas.openxmlformats.org/officeDocument/2006/relationships/image" Target="../media/image226.wmf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228.w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223.wmf"/><Relationship Id="rId14" Type="http://schemas.openxmlformats.org/officeDocument/2006/relationships/oleObject" Target="../embeddings/oleObject134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230.wmf"/><Relationship Id="rId7" Type="http://schemas.openxmlformats.org/officeDocument/2006/relationships/image" Target="../media/image232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231.wmf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233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3" Type="http://schemas.openxmlformats.org/officeDocument/2006/relationships/image" Target="../media/image236.jpeg"/><Relationship Id="rId7" Type="http://schemas.openxmlformats.org/officeDocument/2006/relationships/image" Target="../media/image238.wmf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141.bin"/><Relationship Id="rId9" Type="http://schemas.openxmlformats.org/officeDocument/2006/relationships/image" Target="../media/image23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21.png"/><Relationship Id="rId16" Type="http://schemas.openxmlformats.org/officeDocument/2006/relationships/image" Target="../media/image3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080" imgH="1295280" progId="">
                  <p:embed/>
                </p:oleObj>
              </mc:Choice>
              <mc:Fallback>
                <p:oleObj name="Equation" r:id="rId2" imgW="3340080" imgH="129528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406224" progId="">
                  <p:embed/>
                </p:oleObj>
              </mc:Choice>
              <mc:Fallback>
                <p:oleObj name="Equation" r:id="rId4" imgW="571252" imgH="406224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583920" progId="">
                  <p:embed/>
                </p:oleObj>
              </mc:Choice>
              <mc:Fallback>
                <p:oleObj name="Equation" r:id="rId2" imgW="4140000" imgH="58392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583920" progId="">
                  <p:embed/>
                </p:oleObj>
              </mc:Choice>
              <mc:Fallback>
                <p:oleObj name="Equation" r:id="rId4" imgW="2412720" imgH="58392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41720" imgH="1295280" progId="">
                  <p:embed/>
                </p:oleObj>
              </mc:Choice>
              <mc:Fallback>
                <p:oleObj name="Equation" r:id="rId5" imgW="5841720" imgH="129528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800" imgH="1549400" progId="">
                  <p:embed/>
                </p:oleObj>
              </mc:Choice>
              <mc:Fallback>
                <p:oleObj name="Equation" r:id="rId2" imgW="3479800" imgH="1549400" progId="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571252" progId="">
                  <p:embed/>
                </p:oleObj>
              </mc:Choice>
              <mc:Fallback>
                <p:oleObj name="Equation" r:id="rId4" imgW="1269449" imgH="571252" progId="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0200" imgH="647700" progId="">
                  <p:embed/>
                </p:oleObj>
              </mc:Choice>
              <mc:Fallback>
                <p:oleObj name="Equation" r:id="rId6" imgW="2870200" imgH="647700" progId="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865" imgH="977476" progId="">
                  <p:embed/>
                </p:oleObj>
              </mc:Choice>
              <mc:Fallback>
                <p:oleObj name="Equation" r:id="rId8" imgW="1002865" imgH="977476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41157" imgH="571701" progId="">
                  <p:embed/>
                </p:oleObj>
              </mc:Choice>
              <mc:Fallback>
                <p:oleObj name="Equation" r:id="rId10" imgW="2641157" imgH="571701" progId="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698500" progId="">
                  <p:embed/>
                </p:oleObj>
              </mc:Choice>
              <mc:Fallback>
                <p:oleObj name="Equation" r:id="rId3" imgW="2032000" imgH="6985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3913"/>
              </p:ext>
            </p:extLst>
          </p:nvPr>
        </p:nvGraphicFramePr>
        <p:xfrm>
          <a:off x="641350" y="1187450"/>
          <a:ext cx="7378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78560" imgH="1320480" progId="Equation.DSMT4">
                  <p:embed/>
                </p:oleObj>
              </mc:Choice>
              <mc:Fallback>
                <p:oleObj name="Equation" r:id="rId2" imgW="7378560" imgH="132048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187450"/>
                        <a:ext cx="7378700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77B4E5C-5E30-A5EE-1D60-F55CBB0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096" y="2944188"/>
            <a:ext cx="55627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800" dirty="0">
                <a:solidFill>
                  <a:srgbClr val="FF0000"/>
                </a:solidFill>
              </a:rPr>
              <a:t>Нехай </a:t>
            </a:r>
            <a:r>
              <a:rPr lang="ru-RU" altLang="x-none" sz="2800" dirty="0" err="1">
                <a:solidFill>
                  <a:srgbClr val="FF0000"/>
                </a:solidFill>
              </a:rPr>
              <a:t>рівні</a:t>
            </a:r>
            <a:r>
              <a:rPr lang="ru-RU" altLang="x-none" sz="2800" dirty="0">
                <a:solidFill>
                  <a:srgbClr val="FF0000"/>
                </a:solidFill>
              </a:rPr>
              <a:t> «</a:t>
            </a:r>
            <a:r>
              <a:rPr lang="ru-RU" altLang="x-none" sz="2800" dirty="0" err="1">
                <a:solidFill>
                  <a:srgbClr val="FF0000"/>
                </a:solidFill>
              </a:rPr>
              <a:t>рівновідалені</a:t>
            </a:r>
            <a:r>
              <a:rPr lang="ru-RU" altLang="x-none" sz="2800" dirty="0">
                <a:solidFill>
                  <a:srgbClr val="FF0000"/>
                </a:solidFill>
              </a:rPr>
              <a:t>»:</a:t>
            </a: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C5C054E-83F6-9E3A-5457-CE14E3494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73611"/>
              </p:ext>
            </p:extLst>
          </p:nvPr>
        </p:nvGraphicFramePr>
        <p:xfrm>
          <a:off x="6708775" y="3725863"/>
          <a:ext cx="1917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583920" progId="Equation.DSMT4">
                  <p:embed/>
                </p:oleObj>
              </mc:Choice>
              <mc:Fallback>
                <p:oleObj name="Equation" r:id="rId3" imgW="1917360" imgH="58392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76F452B-2430-44CA-96E8-E99F58B4F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725863"/>
                        <a:ext cx="1917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903C5-8C47-83C8-1022-D193BDB857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1657" y="65660"/>
            <a:ext cx="1194393" cy="1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73217"/>
            <a:ext cx="8713787" cy="3000655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71" y="155755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159584" y="3552545"/>
            <a:ext cx="7912097" cy="655638"/>
            <a:chOff x="79" y="3319"/>
            <a:chExt cx="4984" cy="413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2816678"/>
                </p:ext>
              </p:extLst>
            </p:nvPr>
          </p:nvGraphicFramePr>
          <p:xfrm>
            <a:off x="79" y="3319"/>
            <a:ext cx="204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238200" imgH="647640" progId="Equation.DSMT4">
                    <p:embed/>
                  </p:oleObj>
                </mc:Choice>
                <mc:Fallback>
                  <p:oleObj name="Equation" r:id="rId2" imgW="3238200" imgH="647640" progId="Equation.DSMT4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" y="3319"/>
                          <a:ext cx="2040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" y="3364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– стала 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153234" y="4724400"/>
            <a:ext cx="6075363" cy="863600"/>
            <a:chOff x="76" y="3657"/>
            <a:chExt cx="3827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4141504"/>
                </p:ext>
              </p:extLst>
            </p:nvPr>
          </p:nvGraphicFramePr>
          <p:xfrm>
            <a:off x="76" y="3657"/>
            <a:ext cx="2888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584600" imgH="863280" progId="Equation.DSMT4">
                    <p:embed/>
                  </p:oleObj>
                </mc:Choice>
                <mc:Fallback>
                  <p:oleObj name="Equation" r:id="rId4" imgW="4584600" imgH="863280" progId="Equation.DSMT4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" y="3657"/>
                          <a:ext cx="2888" cy="5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745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550112"/>
              </p:ext>
            </p:extLst>
          </p:nvPr>
        </p:nvGraphicFramePr>
        <p:xfrm>
          <a:off x="2799597" y="1098884"/>
          <a:ext cx="3429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9000" imgH="1168200" progId="Equation.DSMT4">
                  <p:embed/>
                </p:oleObj>
              </mc:Choice>
              <mc:Fallback>
                <p:oleObj name="Equation" r:id="rId6" imgW="3429000" imgH="11682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597" y="1098884"/>
                        <a:ext cx="3429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B9B7926-4F8D-FBEE-3603-495C119D40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70889"/>
              </p:ext>
            </p:extLst>
          </p:nvPr>
        </p:nvGraphicFramePr>
        <p:xfrm>
          <a:off x="2282072" y="2065617"/>
          <a:ext cx="5156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155920" imgH="1168200" progId="Equation.DSMT4">
                  <p:embed/>
                </p:oleObj>
              </mc:Choice>
              <mc:Fallback>
                <p:oleObj name="Equation" r:id="rId8" imgW="515592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2072" y="2065617"/>
                        <a:ext cx="5156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B924F50-C346-45B3-CB0E-B4BC06615B22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759" y="171450"/>
            <a:ext cx="5314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3000" dirty="0"/>
              <a:t>Нехай </a:t>
            </a:r>
            <a:r>
              <a:rPr lang="en-US" altLang="x-none" sz="3000" i="1" dirty="0">
                <a:latin typeface="Times New Roman" panose="02020603050405020304" pitchFamily="18" charset="0"/>
              </a:rPr>
              <a:t>P</a:t>
            </a:r>
            <a:r>
              <a:rPr lang="en-US" altLang="x-none" sz="3000" dirty="0">
                <a:latin typeface="Times New Roman" panose="02020603050405020304" pitchFamily="18" charset="0"/>
              </a:rPr>
              <a:t>(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>
                <a:latin typeface="Times New Roman" panose="02020603050405020304" pitchFamily="18" charset="0"/>
              </a:rPr>
              <a:t>)</a:t>
            </a:r>
            <a:r>
              <a:rPr lang="en-US" altLang="x-none" sz="3000" dirty="0"/>
              <a:t> – </a:t>
            </a:r>
            <a:r>
              <a:rPr lang="ru-RU" altLang="x-none" sz="3000" dirty="0" err="1"/>
              <a:t>ймовірність</a:t>
            </a:r>
            <a:r>
              <a:rPr lang="ru-RU" altLang="x-none" sz="3000" dirty="0"/>
              <a:t>, </a:t>
            </a:r>
            <a:r>
              <a:rPr lang="ru-RU" altLang="x-none" sz="3000" dirty="0" err="1"/>
              <a:t>що</a:t>
            </a:r>
            <a:r>
              <a:rPr lang="ru-RU" altLang="x-none" sz="3000" dirty="0"/>
              <a:t> система </a:t>
            </a:r>
            <a:r>
              <a:rPr lang="ru-RU" altLang="x-none" sz="3000" dirty="0" err="1"/>
              <a:t>матиме</a:t>
            </a:r>
            <a:r>
              <a:rPr lang="ru-RU" altLang="x-none" sz="3000" dirty="0"/>
              <a:t> </a:t>
            </a:r>
          </a:p>
          <a:p>
            <a:pPr eaLnBrk="1" hangingPunct="1"/>
            <a:r>
              <a:rPr lang="ru-RU" altLang="x-none" sz="3000" dirty="0" err="1"/>
              <a:t>енергію</a:t>
            </a:r>
            <a:r>
              <a:rPr lang="ru-RU" altLang="x-none" sz="3000" dirty="0"/>
              <a:t> </a:t>
            </a:r>
            <a:r>
              <a:rPr lang="en-US" altLang="x-none" sz="3000" i="1" dirty="0">
                <a:latin typeface="Times New Roman" panose="02020603050405020304" pitchFamily="18" charset="0"/>
              </a:rPr>
              <a:t>E</a:t>
            </a:r>
            <a:r>
              <a:rPr lang="en-US" altLang="x-none" sz="3000" dirty="0"/>
              <a:t> </a:t>
            </a:r>
            <a:endParaRPr lang="ru-RU" altLang="x-none" sz="3000" dirty="0"/>
          </a:p>
          <a:p>
            <a:pPr eaLnBrk="1" hangingPunct="1"/>
            <a:endParaRPr lang="ru-RU" altLang="x-none" sz="3000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177900"/>
              </p:ext>
            </p:extLst>
          </p:nvPr>
        </p:nvGraphicFramePr>
        <p:xfrm>
          <a:off x="4572000" y="1628496"/>
          <a:ext cx="4191312" cy="126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200" imgH="1447560" progId="">
                  <p:embed/>
                </p:oleObj>
              </mc:Choice>
              <mc:Fallback>
                <p:oleObj name="Equation" r:id="rId3" imgW="4813200" imgH="144756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28496"/>
                        <a:ext cx="4191312" cy="1260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41339"/>
              </p:ext>
            </p:extLst>
          </p:nvPr>
        </p:nvGraphicFramePr>
        <p:xfrm>
          <a:off x="572568" y="3313529"/>
          <a:ext cx="1842170" cy="959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0500" imgH="1422400" progId="">
                  <p:embed/>
                </p:oleObj>
              </mc:Choice>
              <mc:Fallback>
                <p:oleObj name="Equation" r:id="rId5" imgW="2730500" imgH="1422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68" y="3313529"/>
                        <a:ext cx="1842170" cy="959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858C0F5-F149-8770-16BF-96D2D5232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6736"/>
              </p:ext>
            </p:extLst>
          </p:nvPr>
        </p:nvGraphicFramePr>
        <p:xfrm>
          <a:off x="4040119" y="4727961"/>
          <a:ext cx="2978529" cy="143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92280" imgH="2070000" progId="">
                  <p:embed/>
                </p:oleObj>
              </mc:Choice>
              <mc:Fallback>
                <p:oleObj name="Equation" r:id="rId7" imgW="4292280" imgH="2070000" progId="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DB8E9789-B827-4B36-90C0-A543A0B8DC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4727961"/>
                        <a:ext cx="2978529" cy="1436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5F615BA-7B15-1CF8-64D5-5C85559B3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53849"/>
              </p:ext>
            </p:extLst>
          </p:nvPr>
        </p:nvGraphicFramePr>
        <p:xfrm>
          <a:off x="4040119" y="3365842"/>
          <a:ext cx="3298677" cy="103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22760" imgH="1447560" progId="">
                  <p:embed/>
                </p:oleObj>
              </mc:Choice>
              <mc:Fallback>
                <p:oleObj name="Equation" r:id="rId9" imgW="4622760" imgH="1447560" progId="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04D3A2B8-5A23-4009-946D-E9DFA6D39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19" y="3365842"/>
                        <a:ext cx="3298677" cy="1033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97" y="537674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0578"/>
              </p:ext>
            </p:extLst>
          </p:nvPr>
        </p:nvGraphicFramePr>
        <p:xfrm>
          <a:off x="3260933" y="1426437"/>
          <a:ext cx="378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685800" progId="Equation.DSMT4">
                  <p:embed/>
                </p:oleObj>
              </mc:Choice>
              <mc:Fallback>
                <p:oleObj name="Equation" r:id="rId2" imgW="3784320" imgH="685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933" y="1426437"/>
                        <a:ext cx="3784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8B0BF1-6C9C-48F4-3DBC-65EBA4C6B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2739266"/>
            <a:ext cx="707141" cy="685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4CF4D9-E7D2-3A6D-5BCD-804CEB841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6" y="2739264"/>
            <a:ext cx="707140" cy="6858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9A897-BB27-205E-44B5-2D2C48F08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2" y="2739265"/>
            <a:ext cx="707139" cy="685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77C77B-7A09-1B85-02A1-F898948B2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4" y="3513738"/>
            <a:ext cx="1216081" cy="1185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46362B-41E6-A7F4-0A44-E9E5818EE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36" y="3560085"/>
            <a:ext cx="1216081" cy="1185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D61ECB-F046-D120-EA16-9B121F103C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58" y="3545231"/>
            <a:ext cx="1216081" cy="11856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473470-4163-9AE2-D73E-FAC64CA0D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84" y="2739265"/>
            <a:ext cx="70713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28455"/>
              </p:ext>
            </p:extLst>
          </p:nvPr>
        </p:nvGraphicFramePr>
        <p:xfrm>
          <a:off x="3492465" y="229041"/>
          <a:ext cx="1516990" cy="491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583920" progId="Equation.DSMT4">
                  <p:embed/>
                </p:oleObj>
              </mc:Choice>
              <mc:Fallback>
                <p:oleObj name="Equation" r:id="rId2" imgW="1803240" imgH="583920" progId="Equation.DSMT4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465" y="229041"/>
                        <a:ext cx="1516990" cy="491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238345"/>
              </p:ext>
            </p:extLst>
          </p:nvPr>
        </p:nvGraphicFramePr>
        <p:xfrm>
          <a:off x="264091" y="1708448"/>
          <a:ext cx="4356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6000" imgH="1168200" progId="Equation.DSMT4">
                  <p:embed/>
                </p:oleObj>
              </mc:Choice>
              <mc:Fallback>
                <p:oleObj name="Equation" r:id="rId4" imgW="4356000" imgH="1168200" progId="Equation.DSMT4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91" y="1708448"/>
                        <a:ext cx="43561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89862"/>
              </p:ext>
            </p:extLst>
          </p:nvPr>
        </p:nvGraphicFramePr>
        <p:xfrm>
          <a:off x="4913878" y="168493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54280" imgH="1295280" progId="Equation.DSMT4">
                  <p:embed/>
                </p:oleObj>
              </mc:Choice>
              <mc:Fallback>
                <p:oleObj name="Equation" r:id="rId6" imgW="2654280" imgH="1295280" progId="Equation.DSMT4">
                  <p:embed/>
                  <p:pic>
                    <p:nvPicPr>
                      <p:cNvPr id="0" name="Picture 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878" y="1684933"/>
                        <a:ext cx="26543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05547"/>
              </p:ext>
            </p:extLst>
          </p:nvPr>
        </p:nvGraphicFramePr>
        <p:xfrm>
          <a:off x="1838891" y="1595735"/>
          <a:ext cx="302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22560" imgH="685800" progId="Equation.DSMT4">
                  <p:embed/>
                </p:oleObj>
              </mc:Choice>
              <mc:Fallback>
                <p:oleObj name="Equation" r:id="rId8" imgW="3022560" imgH="685800" progId="Equation.DSMT4">
                  <p:embed/>
                  <p:pic>
                    <p:nvPicPr>
                      <p:cNvPr id="0" name="Picture 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891" y="1595735"/>
                        <a:ext cx="3022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720135"/>
              </p:ext>
            </p:extLst>
          </p:nvPr>
        </p:nvGraphicFramePr>
        <p:xfrm>
          <a:off x="2046616" y="2489497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00300" imgH="685800" progId="">
                  <p:embed/>
                </p:oleObj>
              </mc:Choice>
              <mc:Fallback>
                <p:oleObj name="Equation" r:id="rId10" imgW="2400300" imgH="685800" progId="">
                  <p:embed/>
                  <p:pic>
                    <p:nvPicPr>
                      <p:cNvPr id="0" name="Picture 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616" y="2489497"/>
                        <a:ext cx="24003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25900" imgH="1422400" progId="">
                  <p:embed/>
                </p:oleObj>
              </mc:Choice>
              <mc:Fallback>
                <p:oleObj name="Equation" r:id="rId12" imgW="4025900" imgH="1422400" progId="">
                  <p:embed/>
                  <p:pic>
                    <p:nvPicPr>
                      <p:cNvPr id="0" name="Picture 4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60700" imgH="673100" progId="">
                  <p:embed/>
                </p:oleObj>
              </mc:Choice>
              <mc:Fallback>
                <p:oleObj name="Equation" r:id="rId14" imgW="3060700" imgH="673100" progId="">
                  <p:embed/>
                  <p:pic>
                    <p:nvPicPr>
                      <p:cNvPr id="0" name="Picture 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546600" imgH="673100" progId="">
                  <p:embed/>
                </p:oleObj>
              </mc:Choice>
              <mc:Fallback>
                <p:oleObj name="Equation" r:id="rId16" imgW="4546600" imgH="673100" progId="">
                  <p:embed/>
                  <p:pic>
                    <p:nvPicPr>
                      <p:cNvPr id="0" name="Picture 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0" imgH="533400" progId="">
                  <p:embed/>
                </p:oleObj>
              </mc:Choice>
              <mc:Fallback>
                <p:oleObj name="Equation" r:id="rId18" imgW="2286000" imgH="533400" progId="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3C26AF76-DF12-C868-26AD-FB49EB1C1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03799"/>
              </p:ext>
            </p:extLst>
          </p:nvPr>
        </p:nvGraphicFramePr>
        <p:xfrm>
          <a:off x="127330" y="229041"/>
          <a:ext cx="2621757" cy="47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790995" imgH="685682" progId="Equation.DSMT4">
                  <p:embed/>
                </p:oleObj>
              </mc:Choice>
              <mc:Fallback>
                <p:oleObj name="Equation" r:id="rId20" imgW="3790995" imgH="6856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7330" y="229041"/>
                        <a:ext cx="2621757" cy="47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DAB78E56-17DE-4EAC-D1F5-CC17C4569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70976"/>
              </p:ext>
            </p:extLst>
          </p:nvPr>
        </p:nvGraphicFramePr>
        <p:xfrm>
          <a:off x="5762625" y="166688"/>
          <a:ext cx="320992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473440" imgH="2145960" progId="Equation.DSMT4">
                  <p:embed/>
                </p:oleObj>
              </mc:Choice>
              <mc:Fallback>
                <p:oleObj name="Equation" r:id="rId22" imgW="5473440" imgH="2145960" progId="Equation.DSMT4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2158A8BB-8D52-40EA-AE95-803603DC2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166688"/>
                        <a:ext cx="3209925" cy="125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25900" imgH="1422400" progId="">
                  <p:embed/>
                </p:oleObj>
              </mc:Choice>
              <mc:Fallback>
                <p:oleObj name="Equation" r:id="rId2" imgW="4025900" imgH="14224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533400" progId="">
                  <p:embed/>
                </p:oleObj>
              </mc:Choice>
              <mc:Fallback>
                <p:oleObj name="Equation" r:id="rId4" imgW="2286000" imgH="5334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89200" imgH="1270000" progId="">
                  <p:embed/>
                </p:oleObj>
              </mc:Choice>
              <mc:Fallback>
                <p:oleObj name="Equation" r:id="rId6" imgW="2489200" imgH="12700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98968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1270000" progId="Equation.DSMT4">
                  <p:embed/>
                </p:oleObj>
              </mc:Choice>
              <mc:Fallback>
                <p:oleObj name="Equation" r:id="rId8" imgW="2527300" imgH="12700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985458"/>
              </p:ext>
            </p:extLst>
          </p:nvPr>
        </p:nvGraphicFramePr>
        <p:xfrm>
          <a:off x="488950" y="4233863"/>
          <a:ext cx="1143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3000" imgH="1168200" progId="Equation.DSMT4">
                  <p:embed/>
                </p:oleObj>
              </mc:Choice>
              <mc:Fallback>
                <p:oleObj name="Equation" r:id="rId10" imgW="1143000" imgH="11682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233863"/>
                        <a:ext cx="11430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14721"/>
              </p:ext>
            </p:extLst>
          </p:nvPr>
        </p:nvGraphicFramePr>
        <p:xfrm>
          <a:off x="4787900" y="4244745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98800" imgH="1447800" progId="Equation.DSMT4">
                  <p:embed/>
                </p:oleObj>
              </mc:Choice>
              <mc:Fallback>
                <p:oleObj name="Equation" r:id="rId12" imgW="3098800" imgH="1447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244745"/>
                        <a:ext cx="30988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489851"/>
              </p:ext>
            </p:extLst>
          </p:nvPr>
        </p:nvGraphicFramePr>
        <p:xfrm>
          <a:off x="1687513" y="451008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19160" imgH="685800" progId="Equation.DSMT4">
                  <p:embed/>
                </p:oleObj>
              </mc:Choice>
              <mc:Fallback>
                <p:oleObj name="Equation" r:id="rId14" imgW="2819160" imgH="6858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4510088"/>
                        <a:ext cx="2819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43901"/>
              </p:ext>
            </p:extLst>
          </p:nvPr>
        </p:nvGraphicFramePr>
        <p:xfrm>
          <a:off x="293688" y="2022475"/>
          <a:ext cx="49149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69000" imgH="2743200" progId="Equation.DSMT4">
                  <p:embed/>
                </p:oleObj>
              </mc:Choice>
              <mc:Fallback>
                <p:oleObj name="Equation" r:id="rId2" imgW="7569000" imgH="2743200" progId="Equation.DSMT4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2022475"/>
                        <a:ext cx="4914900" cy="178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27535"/>
              </p:ext>
            </p:extLst>
          </p:nvPr>
        </p:nvGraphicFramePr>
        <p:xfrm>
          <a:off x="5568950" y="2509838"/>
          <a:ext cx="2465388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76360" imgH="2070000" progId="Equation.DSMT4">
                  <p:embed/>
                </p:oleObj>
              </mc:Choice>
              <mc:Fallback>
                <p:oleObj name="Equation" r:id="rId4" imgW="3276360" imgH="2070000" progId="Equation.DSMT4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2509838"/>
                        <a:ext cx="2465388" cy="1555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46131"/>
              </p:ext>
            </p:extLst>
          </p:nvPr>
        </p:nvGraphicFramePr>
        <p:xfrm>
          <a:off x="874713" y="650875"/>
          <a:ext cx="3084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1168200" progId="Equation.DSMT4">
                  <p:embed/>
                </p:oleObj>
              </mc:Choice>
              <mc:Fallback>
                <p:oleObj name="Equation" r:id="rId6" imgW="4508280" imgH="1168200" progId="Equation.DSMT4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50875"/>
                        <a:ext cx="3084512" cy="80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4262"/>
              </p:ext>
            </p:extLst>
          </p:nvPr>
        </p:nvGraphicFramePr>
        <p:xfrm>
          <a:off x="4406900" y="512818"/>
          <a:ext cx="2260230" cy="11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54280" imgH="1295280" progId="Equation.DSMT4">
                  <p:embed/>
                </p:oleObj>
              </mc:Choice>
              <mc:Fallback>
                <p:oleObj name="Equation" r:id="rId8" imgW="2654280" imgH="129528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512818"/>
                        <a:ext cx="2260230" cy="1103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8653"/>
              </p:ext>
            </p:extLst>
          </p:nvPr>
        </p:nvGraphicFramePr>
        <p:xfrm>
          <a:off x="2144716" y="538163"/>
          <a:ext cx="1928875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685800" progId="">
                  <p:embed/>
                </p:oleObj>
              </mc:Choice>
              <mc:Fallback>
                <p:oleObj name="Equation" r:id="rId10" imgW="2819400" imgH="685800" progId="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6" y="538163"/>
                        <a:ext cx="1928875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45470"/>
              </p:ext>
            </p:extLst>
          </p:nvPr>
        </p:nvGraphicFramePr>
        <p:xfrm>
          <a:off x="2376758" y="1177388"/>
          <a:ext cx="1642150" cy="4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300" imgH="685800" progId="Equation.DSMT4">
                  <p:embed/>
                </p:oleObj>
              </mc:Choice>
              <mc:Fallback>
                <p:oleObj name="Equation" r:id="rId12" imgW="2400300" imgH="6858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758" y="1177388"/>
                        <a:ext cx="1642150" cy="469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43260"/>
              </p:ext>
            </p:extLst>
          </p:nvPr>
        </p:nvGraphicFramePr>
        <p:xfrm>
          <a:off x="501650" y="4211638"/>
          <a:ext cx="41148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114800" imgH="2070000" progId="Equation.DSMT4">
                  <p:embed/>
                </p:oleObj>
              </mc:Choice>
              <mc:Fallback>
                <p:oleObj name="Equation" r:id="rId14" imgW="4114800" imgH="20700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211638"/>
                        <a:ext cx="4114800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DFEFF67-1CA1-6A1E-11E1-61C9EAE9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122807"/>
              </p:ext>
            </p:extLst>
          </p:nvPr>
        </p:nvGraphicFramePr>
        <p:xfrm>
          <a:off x="7196138" y="4529138"/>
          <a:ext cx="1714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349360" imgH="431640" progId="Equation.DSMT4">
                  <p:embed/>
                </p:oleObj>
              </mc:Choice>
              <mc:Fallback>
                <p:oleObj name="Equation" r:id="rId16" imgW="234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96138" y="4529138"/>
                        <a:ext cx="17145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2146"/>
              </p:ext>
            </p:extLst>
          </p:nvPr>
        </p:nvGraphicFramePr>
        <p:xfrm>
          <a:off x="354013" y="322263"/>
          <a:ext cx="37846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320" imgH="1206360" progId="Equation.DSMT4">
                  <p:embed/>
                </p:oleObj>
              </mc:Choice>
              <mc:Fallback>
                <p:oleObj name="Equation" r:id="rId2" imgW="3784320" imgH="120636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22263"/>
                        <a:ext cx="37846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59300" imgH="2057400" progId="">
                  <p:embed/>
                </p:oleObj>
              </mc:Choice>
              <mc:Fallback>
                <p:oleObj name="Equation" r:id="rId4" imgW="4559300" imgH="20574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26FA469-9A31-CF0A-DF61-BBFB34095DEC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838200" imgH="241300" progId="Equation.3">
                  <p:embed/>
                </p:oleObj>
              </mc:Choice>
              <mc:Fallback>
                <p:oleObj name="Формула" r:id="rId2" imgW="838200" imgH="24130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181731" y="4091736"/>
            <a:ext cx="8893903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</a:t>
            </a:r>
            <a:r>
              <a:rPr lang="uk-UA" sz="2400" b="1" dirty="0"/>
              <a:t>і</a:t>
            </a:r>
            <a:r>
              <a:rPr lang="ru-RU" sz="2400" b="1" dirty="0"/>
              <a:t>в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4709" y="5334008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70C0"/>
                </a:solidFill>
              </a:rPr>
              <a:t>при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</a:t>
            </a:r>
            <a:r>
              <a:rPr lang="uk-UA" sz="2400" b="1" dirty="0">
                <a:solidFill>
                  <a:srgbClr val="0070C0"/>
                </a:solidFill>
                <a:latin typeface="Times New Roman"/>
                <a:cs typeface="Times New Roman"/>
                <a:sym typeface="Symbol" panose="05050102010706020507" pitchFamily="18" charset="2"/>
              </a:rPr>
              <a:t> </a:t>
            </a:r>
            <a:r>
              <a:rPr lang="el-GR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0070C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0070C0"/>
                </a:solidFill>
              </a:rPr>
              <a:t>  </a:t>
            </a:r>
            <a:r>
              <a:rPr lang="ru-RU" sz="2400" b="1" dirty="0" err="1">
                <a:solidFill>
                  <a:srgbClr val="0070C0"/>
                </a:solidFill>
              </a:rPr>
              <a:t>фотоефект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uk-UA" sz="2400" b="1" dirty="0">
                <a:solidFill>
                  <a:srgbClr val="0070C0"/>
                </a:solidFill>
              </a:rPr>
              <a:t>спостерігається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</a:rPr>
              <a:t>при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&lt;</a:t>
            </a:r>
            <a:r>
              <a:rPr lang="uk-UA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l-GR"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фотоефект</a:t>
            </a:r>
            <a:r>
              <a:rPr lang="ru-RU" sz="2400" b="1" dirty="0">
                <a:solidFill>
                  <a:srgbClr val="C00000"/>
                </a:solidFill>
              </a:rPr>
              <a:t> не </a:t>
            </a:r>
            <a:r>
              <a:rPr lang="uk-UA" sz="2400" b="1" dirty="0">
                <a:solidFill>
                  <a:srgbClr val="C00000"/>
                </a:solidFill>
              </a:rPr>
              <a:t>спостерігається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00708" y="3909007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203275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02954"/>
              </p:ext>
            </p:extLst>
          </p:nvPr>
        </p:nvGraphicFramePr>
        <p:xfrm>
          <a:off x="3314701" y="2296956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419040" progId="">
                  <p:embed/>
                </p:oleObj>
              </mc:Choice>
              <mc:Fallback>
                <p:oleObj name="Equation" r:id="rId2" imgW="1130040" imgH="419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296956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30367"/>
              </p:ext>
            </p:extLst>
          </p:nvPr>
        </p:nvGraphicFramePr>
        <p:xfrm>
          <a:off x="593975" y="4177608"/>
          <a:ext cx="2625802" cy="60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203040" progId="Equation.DSMT4">
                  <p:embed/>
                </p:oleObj>
              </mc:Choice>
              <mc:Fallback>
                <p:oleObj name="Equation" r:id="rId4" imgW="876240" imgH="2030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75" y="4177608"/>
                        <a:ext cx="2625802" cy="603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90666"/>
              </p:ext>
            </p:extLst>
          </p:nvPr>
        </p:nvGraphicFramePr>
        <p:xfrm>
          <a:off x="6361504" y="3948390"/>
          <a:ext cx="2183615" cy="106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504" y="3948390"/>
                        <a:ext cx="2183615" cy="1061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228600" progId="">
                  <p:embed/>
                </p:oleObj>
              </mc:Choice>
              <mc:Fallback>
                <p:oleObj name="Equation" r:id="rId8" imgW="1155600" imgH="22860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466108"/>
              </p:ext>
            </p:extLst>
          </p:nvPr>
        </p:nvGraphicFramePr>
        <p:xfrm>
          <a:off x="6858000" y="2653165"/>
          <a:ext cx="119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749160" imgH="279360" progId="Equation.3">
                  <p:embed/>
                </p:oleObj>
              </mc:Choice>
              <mc:Fallback>
                <p:oleObj name="Формула" r:id="rId10" imgW="749160" imgH="2793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53165"/>
                        <a:ext cx="11906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D3D6E4-C149-9EE8-160E-1AF0C62A16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099" y="93086"/>
            <a:ext cx="956742" cy="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459158" y="2750342"/>
            <a:ext cx="274320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/>
              <a:t>Е</a:t>
            </a:r>
            <a:r>
              <a:rPr lang="ru-RU" sz="2400" b="1" dirty="0" err="1"/>
              <a:t>нергія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480373"/>
              </p:ext>
            </p:extLst>
          </p:nvPr>
        </p:nvGraphicFramePr>
        <p:xfrm>
          <a:off x="3414713" y="2867269"/>
          <a:ext cx="2743200" cy="73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66400" progId="Equation.DSMT4">
                  <p:embed/>
                </p:oleObj>
              </mc:Choice>
              <mc:Fallback>
                <p:oleObj name="Equation" r:id="rId2" imgW="990360" imgH="2664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867269"/>
                        <a:ext cx="2743200" cy="73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12868"/>
              </p:ext>
            </p:extLst>
          </p:nvPr>
        </p:nvGraphicFramePr>
        <p:xfrm>
          <a:off x="6846888" y="2581275"/>
          <a:ext cx="1793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368280" progId="Equation.DSMT4">
                  <p:embed/>
                </p:oleObj>
              </mc:Choice>
              <mc:Fallback>
                <p:oleObj name="Equation" r:id="rId4" imgW="545760" imgH="36828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581275"/>
                        <a:ext cx="1793875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56174"/>
              </p:ext>
            </p:extLst>
          </p:nvPr>
        </p:nvGraphicFramePr>
        <p:xfrm>
          <a:off x="4270375" y="4054475"/>
          <a:ext cx="1316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054475"/>
                        <a:ext cx="1316038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Маса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241200" progId="">
                  <p:embed/>
                </p:oleObj>
              </mc:Choice>
              <mc:Fallback>
                <p:oleObj name="Equation" r:id="rId8" imgW="1117440" imgH="241200" progId="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Імпульс</a:t>
            </a:r>
            <a:r>
              <a:rPr lang="ru-RU" sz="2400" b="1" dirty="0"/>
              <a:t>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5695"/>
              </p:ext>
            </p:extLst>
          </p:nvPr>
        </p:nvGraphicFramePr>
        <p:xfrm>
          <a:off x="3191840" y="5076395"/>
          <a:ext cx="5147826" cy="110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77680" imgH="380880" progId="Equation.DSMT4">
                  <p:embed/>
                </p:oleObj>
              </mc:Choice>
              <mc:Fallback>
                <p:oleObj name="Equation" r:id="rId10" imgW="1777680" imgH="38088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840" y="5076395"/>
                        <a:ext cx="5147826" cy="1102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33E6986B-3A19-64CF-EBF1-9F5761C74061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6010EF-9F17-B83F-56E9-FEE883C8A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1164"/>
              </p:ext>
            </p:extLst>
          </p:nvPr>
        </p:nvGraphicFramePr>
        <p:xfrm>
          <a:off x="2876365" y="4642898"/>
          <a:ext cx="3555622" cy="62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241200" progId="Equation.DSMT4">
                  <p:embed/>
                </p:oleObj>
              </mc:Choice>
              <mc:Fallback>
                <p:oleObj name="Equation" r:id="rId3" imgW="1371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365" y="4642898"/>
                        <a:ext cx="3555622" cy="62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306AED-B43D-2A65-AE76-09E371F70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53221"/>
              </p:ext>
            </p:extLst>
          </p:nvPr>
        </p:nvGraphicFramePr>
        <p:xfrm>
          <a:off x="2562319" y="5415522"/>
          <a:ext cx="42148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41200" progId="Equation.DSMT4">
                  <p:embed/>
                </p:oleObj>
              </mc:Choice>
              <mc:Fallback>
                <p:oleObj name="Equation" r:id="rId5" imgW="162540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F6010EF-9F17-B83F-56E9-FEE883C8A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2319" y="5415522"/>
                        <a:ext cx="42148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37844-C9CF-11B8-9FE7-4355FC622DE1}"/>
              </a:ext>
            </a:extLst>
          </p:cNvPr>
          <p:cNvSpPr txBox="1"/>
          <p:nvPr/>
        </p:nvSpPr>
        <p:spPr>
          <a:xfrm>
            <a:off x="4724402" y="2736503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а)</a:t>
            </a:r>
            <a:endParaRPr lang="ru-UA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A7A430C-1C6D-18CE-15D9-1FE991CE3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51913"/>
              </p:ext>
            </p:extLst>
          </p:nvPr>
        </p:nvGraphicFramePr>
        <p:xfrm>
          <a:off x="5518642" y="2583880"/>
          <a:ext cx="1468083" cy="76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444240" progId="Equation.DSMT4">
                  <p:embed/>
                </p:oleObj>
              </mc:Choice>
              <mc:Fallback>
                <p:oleObj name="Equation" r:id="rId4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642" y="2583880"/>
                        <a:ext cx="1468083" cy="76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5B8B56-E883-1F24-BDF8-9006C6FC9384}"/>
              </a:ext>
            </a:extLst>
          </p:cNvPr>
          <p:cNvSpPr txBox="1"/>
          <p:nvPr/>
        </p:nvSpPr>
        <p:spPr>
          <a:xfrm>
            <a:off x="4724402" y="3350789"/>
            <a:ext cx="426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333399"/>
                </a:solidFill>
              </a:rPr>
              <a:t>б)  при збільшенні </a:t>
            </a:r>
            <a:r>
              <a:rPr lang="el-GR" sz="2400" dirty="0">
                <a:solidFill>
                  <a:srgbClr val="333399"/>
                </a:solidFill>
              </a:rPr>
              <a:t>θ </a:t>
            </a:r>
            <a:r>
              <a:rPr lang="uk-UA" sz="2400" dirty="0">
                <a:solidFill>
                  <a:srgbClr val="333399"/>
                </a:solidFill>
              </a:rPr>
              <a:t>інтенсивність випромінювання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el-GR" sz="2400" baseline="-25000" dirty="0">
                <a:solidFill>
                  <a:srgbClr val="333399"/>
                </a:solidFill>
              </a:rPr>
              <a:t>0</a:t>
            </a:r>
            <a:r>
              <a:rPr lang="uk-UA" sz="2400" dirty="0">
                <a:solidFill>
                  <a:srgbClr val="333399"/>
                </a:solidFill>
              </a:rPr>
              <a:t> зменшується, а з </a:t>
            </a:r>
            <a:r>
              <a:rPr lang="el-GR" sz="2400" dirty="0">
                <a:solidFill>
                  <a:srgbClr val="333399"/>
                </a:solidFill>
              </a:rPr>
              <a:t>λ</a:t>
            </a:r>
            <a:r>
              <a:rPr lang="uk-UA" sz="2400" dirty="0">
                <a:solidFill>
                  <a:srgbClr val="333399"/>
                </a:solidFill>
              </a:rPr>
              <a:t> зростає</a:t>
            </a:r>
            <a:endParaRPr lang="ru-UA" sz="2400" dirty="0">
              <a:solidFill>
                <a:srgbClr val="33339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7EB6-5BBC-5D4F-1486-8E1506C85E7A}"/>
              </a:ext>
            </a:extLst>
          </p:cNvPr>
          <p:cNvSpPr txBox="1"/>
          <p:nvPr/>
        </p:nvSpPr>
        <p:spPr>
          <a:xfrm>
            <a:off x="4724402" y="4620178"/>
            <a:ext cx="426375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B415"/>
                </a:solidFill>
              </a:rPr>
              <a:t>б)  при постійному </a:t>
            </a:r>
            <a:r>
              <a:rPr lang="el-GR" sz="2400" dirty="0">
                <a:solidFill>
                  <a:srgbClr val="00B415"/>
                </a:solidFill>
              </a:rPr>
              <a:t>θ </a:t>
            </a:r>
            <a:r>
              <a:rPr lang="uk-UA" sz="2400" dirty="0">
                <a:solidFill>
                  <a:srgbClr val="00B415"/>
                </a:solidFill>
              </a:rPr>
              <a:t>інтенсивність випромінювання  з </a:t>
            </a:r>
            <a:r>
              <a:rPr lang="el-GR" sz="2400" dirty="0">
                <a:solidFill>
                  <a:srgbClr val="00B415"/>
                </a:solidFill>
              </a:rPr>
              <a:t>λ</a:t>
            </a:r>
            <a:r>
              <a:rPr lang="uk-UA" sz="2400" dirty="0">
                <a:solidFill>
                  <a:srgbClr val="00B415"/>
                </a:solidFill>
              </a:rPr>
              <a:t> зменшується зі збільшенням атомного номера</a:t>
            </a:r>
            <a:endParaRPr lang="ru-UA" sz="2400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51240"/>
              </p:ext>
            </p:extLst>
          </p:nvPr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EB441C-6942-7BEE-7911-F433F642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73101"/>
              </p:ext>
            </p:extLst>
          </p:nvPr>
        </p:nvGraphicFramePr>
        <p:xfrm>
          <a:off x="3762232" y="894619"/>
          <a:ext cx="3706373" cy="51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86000" imgH="317160" progId="Equation.DSMT4">
                  <p:embed/>
                </p:oleObj>
              </mc:Choice>
              <mc:Fallback>
                <p:oleObj name="Equation" r:id="rId5" imgW="2286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232" y="894619"/>
                        <a:ext cx="3706373" cy="51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47D747D-2968-A41B-2187-4FB55940F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82862"/>
              </p:ext>
            </p:extLst>
          </p:nvPr>
        </p:nvGraphicFramePr>
        <p:xfrm>
          <a:off x="3645763" y="1456088"/>
          <a:ext cx="3705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22EB441C-6942-7BEE-7911-F433F6428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5763" y="1456088"/>
                        <a:ext cx="37052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47952C5-9221-DB56-2047-D8C8B75D2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420036"/>
              </p:ext>
            </p:extLst>
          </p:nvPr>
        </p:nvGraphicFramePr>
        <p:xfrm>
          <a:off x="3761659" y="2245733"/>
          <a:ext cx="34163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317160" progId="Equation.DSMT4">
                  <p:embed/>
                </p:oleObj>
              </mc:Choice>
              <mc:Fallback>
                <p:oleObj name="Equation" r:id="rId9" imgW="2108160" imgH="3171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659" y="2245733"/>
                        <a:ext cx="341630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AE173AA-D8D3-CE01-23A9-296A4311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728443"/>
              </p:ext>
            </p:extLst>
          </p:nvPr>
        </p:nvGraphicFramePr>
        <p:xfrm>
          <a:off x="8097837" y="1420595"/>
          <a:ext cx="741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457200" progId="Equation.DSMT4">
                  <p:embed/>
                </p:oleObj>
              </mc:Choice>
              <mc:Fallback>
                <p:oleObj name="Equation" r:id="rId11" imgW="45720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47D747D-2968-A41B-2187-4FB55940F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97837" y="1420595"/>
                        <a:ext cx="74136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707968B-436C-6C38-F24A-0E87AAF7B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09705"/>
              </p:ext>
            </p:extLst>
          </p:nvPr>
        </p:nvGraphicFramePr>
        <p:xfrm>
          <a:off x="3732212" y="2972130"/>
          <a:ext cx="5411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40080" imgH="266400" progId="Equation.DSMT4">
                  <p:embed/>
                </p:oleObj>
              </mc:Choice>
              <mc:Fallback>
                <p:oleObj name="Equation" r:id="rId13" imgW="3340080" imgH="2664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47952C5-9221-DB56-2047-D8C8B75D2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2212" y="2972130"/>
                        <a:ext cx="5411788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537D5AB4-BF21-6EEA-0146-AFB0BFC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37659"/>
              </p:ext>
            </p:extLst>
          </p:nvPr>
        </p:nvGraphicFramePr>
        <p:xfrm>
          <a:off x="3756025" y="3684588"/>
          <a:ext cx="45894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31760" imgH="266400" progId="Equation.DSMT4">
                  <p:embed/>
                </p:oleObj>
              </mc:Choice>
              <mc:Fallback>
                <p:oleObj name="Equation" r:id="rId15" imgW="2831760" imgH="266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E707968B-436C-6C38-F24A-0E87AAF7B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56025" y="3684588"/>
                        <a:ext cx="4589463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718428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865319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4853ABE5-C4B5-7D50-5FEB-8ED3E4532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1443"/>
              </p:ext>
            </p:extLst>
          </p:nvPr>
        </p:nvGraphicFramePr>
        <p:xfrm>
          <a:off x="3863205" y="2288852"/>
          <a:ext cx="1855890" cy="55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39600" imgH="279360" progId="Equation.DSMT4">
                  <p:embed/>
                </p:oleObj>
              </mc:Choice>
              <mc:Fallback>
                <p:oleObj name="Equation" r:id="rId7" imgW="93960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3205" y="2288852"/>
                        <a:ext cx="1855890" cy="551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246947E-2832-6F1F-923A-DDF81BB18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73682"/>
              </p:ext>
            </p:extLst>
          </p:nvPr>
        </p:nvGraphicFramePr>
        <p:xfrm>
          <a:off x="3840163" y="2840038"/>
          <a:ext cx="1905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4853ABE5-C4B5-7D50-5FEB-8ED3E4532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163" y="2840038"/>
                        <a:ext cx="19050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78439640-FAEE-33FF-62CE-301EEF5C8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27991"/>
              </p:ext>
            </p:extLst>
          </p:nvPr>
        </p:nvGraphicFramePr>
        <p:xfrm>
          <a:off x="990600" y="3702760"/>
          <a:ext cx="6921501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04960" imgH="279360" progId="Equation.DSMT4">
                  <p:embed/>
                </p:oleObj>
              </mc:Choice>
              <mc:Fallback>
                <p:oleObj name="Equation" r:id="rId11" imgW="3504960" imgH="2793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0600" y="3702760"/>
                        <a:ext cx="6921501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C39462A-2872-4B72-872A-A8C63BEA6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474" y="90488"/>
          <a:ext cx="169845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C39462A-2872-4B72-872A-A8C63BEA6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8474" y="90488"/>
                        <a:ext cx="1698455" cy="3667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231FC9-602B-0786-BF03-FA4B2A464806}"/>
              </a:ext>
            </a:extLst>
          </p:cNvPr>
          <p:cNvSpPr txBox="1"/>
          <p:nvPr/>
        </p:nvSpPr>
        <p:spPr>
          <a:xfrm>
            <a:off x="3645763" y="515062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енергії</a:t>
            </a:r>
            <a:endParaRPr lang="ru-UA" sz="24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1762FC32-0C6E-19BE-6311-6A4617E00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40964"/>
              </p:ext>
            </p:extLst>
          </p:nvPr>
        </p:nvGraphicFramePr>
        <p:xfrm>
          <a:off x="3645763" y="1073860"/>
          <a:ext cx="5070036" cy="47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66400" progId="Equation.DSMT4">
                  <p:embed/>
                </p:oleObj>
              </mc:Choice>
              <mc:Fallback>
                <p:oleObj name="Equation" r:id="rId5" imgW="283176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5763" y="1073860"/>
                        <a:ext cx="5070036" cy="477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6244C68-B44E-9BD7-727E-1218EFBA41D9}"/>
              </a:ext>
            </a:extLst>
          </p:cNvPr>
          <p:cNvSpPr txBox="1"/>
          <p:nvPr/>
        </p:nvSpPr>
        <p:spPr>
          <a:xfrm>
            <a:off x="3645763" y="1713903"/>
            <a:ext cx="381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закон збереження імпульсу</a:t>
            </a:r>
            <a:endParaRPr lang="ru-UA" sz="2400" i="1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41074C5-918F-3321-1E53-F41AF0FDF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347126"/>
              </p:ext>
            </p:extLst>
          </p:nvPr>
        </p:nvGraphicFramePr>
        <p:xfrm>
          <a:off x="3792844" y="2282287"/>
          <a:ext cx="3735419" cy="48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440" imgH="266400" progId="Equation.DSMT4">
                  <p:embed/>
                </p:oleObj>
              </mc:Choice>
              <mc:Fallback>
                <p:oleObj name="Equation" r:id="rId7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2844" y="2282287"/>
                        <a:ext cx="3735419" cy="48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647AFD8-E36E-C42F-7599-8F5AADE1E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292"/>
              </p:ext>
            </p:extLst>
          </p:nvPr>
        </p:nvGraphicFramePr>
        <p:xfrm>
          <a:off x="740568" y="3338873"/>
          <a:ext cx="76628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79680" imgH="266400" progId="Equation.DSMT4">
                  <p:embed/>
                </p:oleObj>
              </mc:Choice>
              <mc:Fallback>
                <p:oleObj name="Equation" r:id="rId9" imgW="4279680" imgH="2664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1762FC32-0C6E-19BE-6311-6A4617E00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568" y="3338873"/>
                        <a:ext cx="7662863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9E6345FD-0153-78B6-7C2D-4C4755BB9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697197"/>
              </p:ext>
            </p:extLst>
          </p:nvPr>
        </p:nvGraphicFramePr>
        <p:xfrm>
          <a:off x="671625" y="4010486"/>
          <a:ext cx="42306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61960" imgH="266400" progId="Equation.DSMT4">
                  <p:embed/>
                </p:oleObj>
              </mc:Choice>
              <mc:Fallback>
                <p:oleObj name="Equation" r:id="rId11" imgW="236196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1647AFD8-E36E-C42F-7599-8F5AADE1E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1625" y="4010486"/>
                        <a:ext cx="4230687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72F5171-493C-D1CC-30C7-4744918C8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33430"/>
              </p:ext>
            </p:extLst>
          </p:nvPr>
        </p:nvGraphicFramePr>
        <p:xfrm>
          <a:off x="6723707" y="3816711"/>
          <a:ext cx="9556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33160" imgH="457200" progId="Equation.DSMT4">
                  <p:embed/>
                </p:oleObj>
              </mc:Choice>
              <mc:Fallback>
                <p:oleObj name="Equation" r:id="rId13" imgW="53316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707" y="3816711"/>
                        <a:ext cx="9556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F170A8D-B762-6220-AAC3-30BE3A271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38730"/>
              </p:ext>
            </p:extLst>
          </p:nvPr>
        </p:nvGraphicFramePr>
        <p:xfrm>
          <a:off x="671625" y="4556713"/>
          <a:ext cx="71421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87720" imgH="545760" progId="Equation.DSMT4">
                  <p:embed/>
                </p:oleObj>
              </mc:Choice>
              <mc:Fallback>
                <p:oleObj name="Equation" r:id="rId15" imgW="3987720" imgH="545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9E6345FD-0153-78B6-7C2D-4C4755BB9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1625" y="4556713"/>
                        <a:ext cx="7142163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71F77325-F3A6-D98E-56F0-63B9C4C75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839656"/>
              </p:ext>
            </p:extLst>
          </p:nvPr>
        </p:nvGraphicFramePr>
        <p:xfrm>
          <a:off x="532899" y="5536200"/>
          <a:ext cx="65055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632040" imgH="495000" progId="Equation.DSMT4">
                  <p:embed/>
                </p:oleObj>
              </mc:Choice>
              <mc:Fallback>
                <p:oleObj name="Equation" r:id="rId17" imgW="363204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F170A8D-B762-6220-AAC3-30BE3A2719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899" y="5536200"/>
                        <a:ext cx="65055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31219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15369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5455" y="3415142"/>
            <a:ext cx="2909888" cy="27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B1BFE-AD3B-4F6A-747A-C8DDF9A310FF}"/>
              </a:ext>
            </a:extLst>
          </p:cNvPr>
          <p:cNvSpPr txBox="1"/>
          <p:nvPr/>
        </p:nvSpPr>
        <p:spPr>
          <a:xfrm>
            <a:off x="1447800" y="43876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рівноважне</a:t>
            </a:r>
            <a:r>
              <a:rPr lang="ru-RU" sz="4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3646478" y="459873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345852"/>
              </p:ext>
            </p:extLst>
          </p:nvPr>
        </p:nvGraphicFramePr>
        <p:xfrm>
          <a:off x="3825090" y="460227"/>
          <a:ext cx="49815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393480" progId="Equation.DSMT4">
                  <p:embed/>
                </p:oleObj>
              </mc:Choice>
              <mc:Fallback>
                <p:oleObj name="Equation" r:id="rId2" imgW="2374560" imgH="39348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460227"/>
                        <a:ext cx="498157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3598187" y="1652885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24920"/>
              </p:ext>
            </p:extLst>
          </p:nvPr>
        </p:nvGraphicFramePr>
        <p:xfrm>
          <a:off x="3825090" y="2161018"/>
          <a:ext cx="4495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840" imgH="711000" progId="Equation.DSMT4">
                  <p:embed/>
                </p:oleObj>
              </mc:Choice>
              <mc:Fallback>
                <p:oleObj name="Equation" r:id="rId4" imgW="2247840" imgH="711000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90" y="2161018"/>
                        <a:ext cx="44958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183736" y="575142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E5AFD21-D5A8-7939-25F8-24D3674A4434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1225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19015"/>
              </p:ext>
            </p:extLst>
          </p:nvPr>
        </p:nvGraphicFramePr>
        <p:xfrm>
          <a:off x="2527419" y="5147828"/>
          <a:ext cx="2205037" cy="112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066680" imgH="545760" progId="Equation.3">
                  <p:embed/>
                </p:oleObj>
              </mc:Choice>
              <mc:Fallback>
                <p:oleObj name="Формула" r:id="rId3" imgW="1066680" imgH="54576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419" y="5147828"/>
                        <a:ext cx="2205037" cy="11279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96793"/>
              </p:ext>
            </p:extLst>
          </p:nvPr>
        </p:nvGraphicFramePr>
        <p:xfrm>
          <a:off x="6006270" y="5316196"/>
          <a:ext cx="12334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96880" imgH="291960" progId="Equation.3">
                  <p:embed/>
                </p:oleObj>
              </mc:Choice>
              <mc:Fallback>
                <p:oleObj name="Формула" r:id="rId5" imgW="5968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6270" y="5316196"/>
                        <a:ext cx="1233488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74562-7F24-70F9-4DBF-F212BA6B2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06" y="0"/>
            <a:ext cx="7708306" cy="44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838C57-BEE9-3549-D05A-60F7E350E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321"/>
              </p:ext>
            </p:extLst>
          </p:nvPr>
        </p:nvGraphicFramePr>
        <p:xfrm>
          <a:off x="437840" y="4221058"/>
          <a:ext cx="2075948" cy="83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82400" progId="Equation.DSMT4">
                  <p:embed/>
                </p:oleObj>
              </mc:Choice>
              <mc:Fallback>
                <p:oleObj name="Equation" r:id="rId4" imgW="1193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840" y="4221058"/>
                        <a:ext cx="2075948" cy="83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E94CF86-4341-F94B-1D6D-C33A04DD1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13403"/>
              </p:ext>
            </p:extLst>
          </p:nvPr>
        </p:nvGraphicFramePr>
        <p:xfrm>
          <a:off x="3380204" y="4370742"/>
          <a:ext cx="1756180" cy="5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50838C57-BEE9-3549-D05A-60F7E350E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0204" y="4370742"/>
                        <a:ext cx="1756180" cy="538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3956032-0214-3520-5C7D-E66A44600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12748"/>
              </p:ext>
            </p:extLst>
          </p:nvPr>
        </p:nvGraphicFramePr>
        <p:xfrm>
          <a:off x="6065838" y="4175125"/>
          <a:ext cx="178276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000" imgH="482400" progId="Equation.DSMT4">
                  <p:embed/>
                </p:oleObj>
              </mc:Choice>
              <mc:Fallback>
                <p:oleObj name="Equation" r:id="rId8" imgW="927000" imgH="4824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FE94CF86-4341-F94B-1D6D-C33A04DD1A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65838" y="4175125"/>
                        <a:ext cx="1782762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F2EA20F7-A832-9334-C030-B03024870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22717"/>
              </p:ext>
            </p:extLst>
          </p:nvPr>
        </p:nvGraphicFramePr>
        <p:xfrm>
          <a:off x="2043113" y="5164138"/>
          <a:ext cx="34432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90640" imgH="482400" progId="Equation.DSMT4">
                  <p:embed/>
                </p:oleObj>
              </mc:Choice>
              <mc:Fallback>
                <p:oleObj name="Equation" r:id="rId10" imgW="179064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13956032-0214-3520-5C7D-E66A44600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43113" y="5164138"/>
                        <a:ext cx="3443287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222363" y="4276771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448114" y="4846157"/>
            <a:ext cx="6529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</a:t>
            </a:r>
          </a:p>
          <a:p>
            <a:r>
              <a:rPr lang="uk-UA" sz="2800" i="1" dirty="0">
                <a:solidFill>
                  <a:srgbClr val="7030A0"/>
                </a:solidFill>
              </a:rPr>
              <a:t>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33464-88B6-E96C-B38C-8EA09ACE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1" y="1686580"/>
            <a:ext cx="4210196" cy="16381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A99590-36AC-C166-337D-33FFF642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87" y="1271503"/>
            <a:ext cx="3529413" cy="24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800" dirty="0"/>
              <a:t>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B56BA2C7-605C-204E-B57B-FC24C26882AD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1333440" progId="">
                  <p:embed/>
                </p:oleObj>
              </mc:Choice>
              <mc:Fallback>
                <p:oleObj name="Equation" r:id="rId2" imgW="2692080" imgH="13334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583920" progId="">
                  <p:embed/>
                </p:oleObj>
              </mc:Choice>
              <mc:Fallback>
                <p:oleObj name="Equation" r:id="rId4" imgW="4940280" imgH="58392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7880" imgH="1295280" progId="">
                  <p:embed/>
                </p:oleObj>
              </mc:Choice>
              <mc:Fallback>
                <p:oleObj name="Equation" r:id="rId6" imgW="3377880" imgH="1295280" progId="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29856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292280" imgH="672840" progId="Equation.DSMT4">
                  <p:embed/>
                </p:oleObj>
              </mc:Choice>
              <mc:Fallback>
                <p:oleObj name="Equation" r:id="rId8" imgW="4292280" imgH="67284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76360" imgH="1295280" progId="">
                  <p:embed/>
                </p:oleObj>
              </mc:Choice>
              <mc:Fallback>
                <p:oleObj name="Equation" r:id="rId10" imgW="3276360" imgH="1295280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34880" imgH="495000" progId="">
                  <p:embed/>
                </p:oleObj>
              </mc:Choice>
              <mc:Fallback>
                <p:oleObj name="Equation" r:id="rId12" imgW="2234880" imgH="49500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40080" imgH="1295280" progId="">
                  <p:embed/>
                </p:oleObj>
              </mc:Choice>
              <mc:Fallback>
                <p:oleObj name="Equation" r:id="rId14" imgW="3340080" imgH="129528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34880" imgH="495000" progId="">
                  <p:embed/>
                </p:oleObj>
              </mc:Choice>
              <mc:Fallback>
                <p:oleObj name="Equation" r:id="rId16" imgW="2234880" imgH="49500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377880" imgH="1295280" progId="">
                  <p:embed/>
                </p:oleObj>
              </mc:Choice>
              <mc:Fallback>
                <p:oleObj name="Equation" r:id="rId18" imgW="3377880" imgH="1295280" progId="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22280" imgH="495000" progId="">
                  <p:embed/>
                </p:oleObj>
              </mc:Choice>
              <mc:Fallback>
                <p:oleObj name="Equation" r:id="rId20" imgW="2222280" imgH="4950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155124-53BF-4164-B9C3-579B5F841A7C}"/>
              </a:ext>
            </a:extLst>
          </p:cNvPr>
          <p:cNvSpPr txBox="1"/>
          <p:nvPr/>
        </p:nvSpPr>
        <p:spPr>
          <a:xfrm>
            <a:off x="6229339" y="24904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с</a:t>
            </a:r>
            <a:r>
              <a:rPr lang="ru-UA" sz="2000" dirty="0"/>
              <a:t>тала Р</a:t>
            </a:r>
            <a:r>
              <a:rPr lang="uk-UA" sz="2000" dirty="0" err="1"/>
              <a:t>ідберга</a:t>
            </a:r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533160" progId="">
                  <p:embed/>
                </p:oleObj>
              </mc:Choice>
              <mc:Fallback>
                <p:oleObj name="Equation" r:id="rId2" imgW="1091880" imgH="53316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583920" progId="">
                  <p:embed/>
                </p:oleObj>
              </mc:Choice>
              <mc:Fallback>
                <p:oleObj name="Equation" r:id="rId4" imgW="1638000" imgH="58392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75160" imgH="1549080" progId="">
                  <p:embed/>
                </p:oleObj>
              </mc:Choice>
              <mc:Fallback>
                <p:oleObj name="Equation" r:id="rId6" imgW="7175160" imgH="1549080" progId="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583920" progId="">
                  <p:embed/>
                </p:oleObj>
              </mc:Choice>
              <mc:Fallback>
                <p:oleObj name="Equation" r:id="rId8" imgW="1663560" imgH="583920" progId="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000" imgH="533160" progId="">
                  <p:embed/>
                </p:oleObj>
              </mc:Choice>
              <mc:Fallback>
                <p:oleObj name="Equation" r:id="rId10" imgW="2070000" imgH="533160" progId="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08160" imgH="533160" progId="">
                  <p:embed/>
                </p:oleObj>
              </mc:Choice>
              <mc:Fallback>
                <p:oleObj name="Equation" r:id="rId12" imgW="2108160" imgH="533160" progId="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360" imgH="1295280" progId="">
                  <p:embed/>
                </p:oleObj>
              </mc:Choice>
              <mc:Fallback>
                <p:oleObj name="Equation" r:id="rId2" imgW="3492360" imgH="1295280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9240" imgH="533160" progId="">
                  <p:embed/>
                </p:oleObj>
              </mc:Choice>
              <mc:Fallback>
                <p:oleObj name="Equation" r:id="rId4" imgW="4089240" imgH="53316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1218960" progId="">
                  <p:embed/>
                </p:oleObj>
              </mc:Choice>
              <mc:Fallback>
                <p:oleObj name="Equation" r:id="rId6" imgW="2057400" imgH="121896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920" imgH="533160" progId="">
                  <p:embed/>
                </p:oleObj>
              </mc:Choice>
              <mc:Fallback>
                <p:oleObj name="Equation" r:id="rId8" imgW="3301920" imgH="53316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133C5820-4C8E-FA4C-4FC6-ACF5419B11FF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182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родзинками).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B8256-FDD4-488B-A4C5-085A81B0CC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8462" y="4638675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571320" progId="">
                  <p:embed/>
                </p:oleObj>
              </mc:Choice>
              <mc:Fallback>
                <p:oleObj name="Equation" r:id="rId3" imgW="2070000" imgH="57132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4404" imgH="1168962" progId="">
                  <p:embed/>
                </p:oleObj>
              </mc:Choice>
              <mc:Fallback>
                <p:oleObj name="Equation" r:id="rId2" imgW="1664404" imgH="1168962" progId="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95600" imgH="1168400" progId="">
                  <p:embed/>
                </p:oleObj>
              </mc:Choice>
              <mc:Fallback>
                <p:oleObj name="Equation" r:id="rId4" imgW="2895600" imgH="1168400" progId="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52900" imgH="1549400" progId="">
                  <p:embed/>
                </p:oleObj>
              </mc:Choice>
              <mc:Fallback>
                <p:oleObj name="Equation" r:id="rId7" imgW="4152900" imgH="15494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97000" imgH="1168200" progId="">
                  <p:embed/>
                </p:oleObj>
              </mc:Choice>
              <mc:Fallback>
                <p:oleObj name="Equation" r:id="rId9" imgW="2997000" imgH="116820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4FF8D09C-27C9-6567-D20B-206E17DCA967}"/>
              </a:ext>
            </a:extLst>
          </p:cNvPr>
          <p:cNvSpPr txBox="1">
            <a:spLocks noChangeArrowheads="1"/>
          </p:cNvSpPr>
          <p:nvPr/>
        </p:nvSpPr>
        <p:spPr>
          <a:xfrm>
            <a:off x="170292" y="3705727"/>
            <a:ext cx="1687557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0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орбіті, повинен мати цілком визначене (дискретне)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CB13FA6-1708-4292-AD22-E0E02C146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530"/>
              </p:ext>
            </p:extLst>
          </p:nvPr>
        </p:nvGraphicFramePr>
        <p:xfrm>
          <a:off x="2100263" y="3886200"/>
          <a:ext cx="4519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583920" progId="Equation.DSMT4">
                  <p:embed/>
                </p:oleObj>
              </mc:Choice>
              <mc:Fallback>
                <p:oleObj name="Equation" r:id="rId2" imgW="3149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3886200"/>
                        <a:ext cx="4519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віддалену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2147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переходить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наближену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6619BB9A-3DD7-FB4E-DF77-FD174F156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197321"/>
              </p:ext>
            </p:extLst>
          </p:nvPr>
        </p:nvGraphicFramePr>
        <p:xfrm>
          <a:off x="3558454" y="158877"/>
          <a:ext cx="1712675" cy="84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520560" progId="Equation.DSMT4">
                  <p:embed/>
                </p:oleObj>
              </mc:Choice>
              <mc:Fallback>
                <p:oleObj name="Equation" r:id="rId2" imgW="10540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8454" y="158877"/>
                        <a:ext cx="1712675" cy="84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024CAE3-CA93-D333-81A5-02D8C6585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19714"/>
              </p:ext>
            </p:extLst>
          </p:nvPr>
        </p:nvGraphicFramePr>
        <p:xfrm>
          <a:off x="3589982" y="1063911"/>
          <a:ext cx="16097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520560" progId="Equation.DSMT4">
                  <p:embed/>
                </p:oleObj>
              </mc:Choice>
              <mc:Fallback>
                <p:oleObj name="Equation" r:id="rId4" imgW="99036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9982" y="1063911"/>
                        <a:ext cx="16097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A86BE6D6-03C5-1AAC-388B-8660887A5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094883"/>
              </p:ext>
            </p:extLst>
          </p:nvPr>
        </p:nvGraphicFramePr>
        <p:xfrm>
          <a:off x="447075" y="2199727"/>
          <a:ext cx="1774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41200" progId="Equation.DSMT4">
                  <p:embed/>
                </p:oleObj>
              </mc:Choice>
              <mc:Fallback>
                <p:oleObj name="Equation" r:id="rId6" imgW="1091880" imgH="24120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75" y="2199727"/>
                        <a:ext cx="17748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488DEBD6-5721-587F-FECB-FE6B5DBB4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15157"/>
              </p:ext>
            </p:extLst>
          </p:nvPr>
        </p:nvGraphicFramePr>
        <p:xfrm>
          <a:off x="3264411" y="2429341"/>
          <a:ext cx="19812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18960" imgH="520560" progId="Equation.DSMT4">
                  <p:embed/>
                </p:oleObj>
              </mc:Choice>
              <mc:Fallback>
                <p:oleObj name="Equation" r:id="rId8" imgW="1218960" imgH="5205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5024CAE3-CA93-D333-81A5-02D8C6585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4411" y="2429341"/>
                        <a:ext cx="1981200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A448B6BF-8AC9-6819-CBDA-83E6C5B19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33535"/>
              </p:ext>
            </p:extLst>
          </p:nvPr>
        </p:nvGraphicFramePr>
        <p:xfrm>
          <a:off x="601709" y="2820660"/>
          <a:ext cx="11350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495000" progId="Equation.DSMT4">
                  <p:embed/>
                </p:oleObj>
              </mc:Choice>
              <mc:Fallback>
                <p:oleObj name="Equation" r:id="rId10" imgW="698400" imgH="4950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A86BE6D6-03C5-1AAC-388B-8660887A5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709" y="2820660"/>
                        <a:ext cx="11350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F68D3CF9-122A-721F-EB0E-2E073EA0C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59112"/>
              </p:ext>
            </p:extLst>
          </p:nvPr>
        </p:nvGraphicFramePr>
        <p:xfrm>
          <a:off x="6103440" y="2466505"/>
          <a:ext cx="245586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280" imgH="482400" progId="Equation.DSMT4">
                  <p:embed/>
                </p:oleObj>
              </mc:Choice>
              <mc:Fallback>
                <p:oleObj name="Equation" r:id="rId12" imgW="1511280" imgH="4824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488DEBD6-5721-587F-FECB-FE6B5DBB4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03440" y="2466505"/>
                        <a:ext cx="2455862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294BF45-5862-750B-2570-2AEFBE876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54990"/>
              </p:ext>
            </p:extLst>
          </p:nvPr>
        </p:nvGraphicFramePr>
        <p:xfrm>
          <a:off x="547688" y="3810000"/>
          <a:ext cx="4519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81000" imgH="266400" progId="Equation.DSMT4">
                  <p:embed/>
                </p:oleObj>
              </mc:Choice>
              <mc:Fallback>
                <p:oleObj name="Equation" r:id="rId14" imgW="2781000" imgH="26640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F68D3CF9-122A-721F-EB0E-2E073EA0C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7688" y="3810000"/>
                        <a:ext cx="45196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494BE587-CA45-11FD-D965-D84F3C338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4085"/>
              </p:ext>
            </p:extLst>
          </p:nvPr>
        </p:nvGraphicFramePr>
        <p:xfrm>
          <a:off x="557506" y="4540030"/>
          <a:ext cx="35496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184120" imgH="520560" progId="Equation.DSMT4">
                  <p:embed/>
                </p:oleObj>
              </mc:Choice>
              <mc:Fallback>
                <p:oleObj name="Equation" r:id="rId16" imgW="2184120" imgH="520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6619BB9A-3DD7-FB4E-DF77-FD174F1562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506" y="4540030"/>
                        <a:ext cx="3549650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E2DF9735-5D58-8AF3-F947-6B33301E0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155569"/>
              </p:ext>
            </p:extLst>
          </p:nvPr>
        </p:nvGraphicFramePr>
        <p:xfrm>
          <a:off x="1541463" y="5646738"/>
          <a:ext cx="49117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22560" imgH="520560" progId="Equation.DSMT4">
                  <p:embed/>
                </p:oleObj>
              </mc:Choice>
              <mc:Fallback>
                <p:oleObj name="Equation" r:id="rId18" imgW="3022560" imgH="520560" progId="Equation.DSMT4">
                  <p:embed/>
                  <p:pic>
                    <p:nvPicPr>
                      <p:cNvPr id="25" name="Объект 24">
                        <a:extLst>
                          <a:ext uri="{FF2B5EF4-FFF2-40B4-BE49-F238E27FC236}">
                            <a16:creationId xmlns:a16="http://schemas.microsoft.com/office/drawing/2014/main" id="{494BE587-CA45-11FD-D965-D84F3C338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41463" y="5646738"/>
                        <a:ext cx="4911725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D061F897-F5D6-5B6B-45A8-B5D445C3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" y="201796"/>
            <a:ext cx="2393933" cy="1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3C5F7-E391-7843-8A43-7CE2BA1D3AE6}"/>
              </a:ext>
            </a:extLst>
          </p:cNvPr>
          <p:cNvSpPr txBox="1"/>
          <p:nvPr/>
        </p:nvSpPr>
        <p:spPr>
          <a:xfrm>
            <a:off x="1282403" y="1019026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+Ze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5FFC0-6A15-B7C7-CC31-E79A294E78AC}"/>
              </a:ext>
            </a:extLst>
          </p:cNvPr>
          <p:cNvSpPr txBox="1"/>
          <p:nvPr/>
        </p:nvSpPr>
        <p:spPr>
          <a:xfrm>
            <a:off x="2166673" y="0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C5805790-22F4-2F6F-F536-0AA8C197B8CC}"/>
              </a:ext>
            </a:extLst>
          </p:cNvPr>
          <p:cNvCxnSpPr>
            <a:cxnSpLocks/>
          </p:cNvCxnSpPr>
          <p:nvPr/>
        </p:nvCxnSpPr>
        <p:spPr>
          <a:xfrm flipV="1">
            <a:off x="1644041" y="330325"/>
            <a:ext cx="522632" cy="58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FF50D2-0820-B1D2-BC91-9C55BB1E90BD}"/>
              </a:ext>
            </a:extLst>
          </p:cNvPr>
          <p:cNvSpPr txBox="1"/>
          <p:nvPr/>
        </p:nvSpPr>
        <p:spPr>
          <a:xfrm>
            <a:off x="1876397" y="4899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uk-UA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F63CDD-AA96-9D54-84B6-46135FA51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64552"/>
              </p:ext>
            </p:extLst>
          </p:nvPr>
        </p:nvGraphicFramePr>
        <p:xfrm>
          <a:off x="655930" y="283239"/>
          <a:ext cx="3116943" cy="110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520560" progId="Equation.DSMT4">
                  <p:embed/>
                </p:oleObj>
              </mc:Choice>
              <mc:Fallback>
                <p:oleObj name="Equation" r:id="rId2" imgW="147312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930" y="283239"/>
                        <a:ext cx="3116943" cy="110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DC037A-CB86-7ACB-1159-64CA781276BF}"/>
              </a:ext>
            </a:extLst>
          </p:cNvPr>
          <p:cNvSpPr txBox="1"/>
          <p:nvPr/>
        </p:nvSpPr>
        <p:spPr>
          <a:xfrm>
            <a:off x="533845" y="1606858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/>
              <a:t>при переході з </a:t>
            </a:r>
            <a:r>
              <a:rPr lang="en-US" sz="3200" i="1" dirty="0"/>
              <a:t>n-</a:t>
            </a:r>
            <a:r>
              <a:rPr lang="uk-UA" sz="3200" i="1" dirty="0" err="1"/>
              <a:t>ої</a:t>
            </a:r>
            <a:r>
              <a:rPr lang="uk-UA" sz="3200" i="1" dirty="0"/>
              <a:t> орбіти на </a:t>
            </a:r>
            <a:r>
              <a:rPr lang="en-US" sz="3200" i="1" dirty="0"/>
              <a:t>m-</a:t>
            </a:r>
            <a:r>
              <a:rPr lang="uk-UA" sz="3200" i="1" dirty="0"/>
              <a:t>ту:</a:t>
            </a:r>
            <a:endParaRPr lang="ru-UA" sz="3200" i="1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68272F8-F292-01FA-9E85-71CC1D43D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54524"/>
              </p:ext>
            </p:extLst>
          </p:nvPr>
        </p:nvGraphicFramePr>
        <p:xfrm>
          <a:off x="1055935" y="2413574"/>
          <a:ext cx="6019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44720" imgH="520560" progId="Equation.DSMT4">
                  <p:embed/>
                </p:oleObj>
              </mc:Choice>
              <mc:Fallback>
                <p:oleObj name="Equation" r:id="rId4" imgW="284472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5935" y="2413574"/>
                        <a:ext cx="601980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9DCAC11-B0C0-B997-0730-75F07617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609766"/>
              </p:ext>
            </p:extLst>
          </p:nvPr>
        </p:nvGraphicFramePr>
        <p:xfrm>
          <a:off x="179388" y="3941763"/>
          <a:ext cx="87852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19640" imgH="520560" progId="Equation.DSMT4">
                  <p:embed/>
                </p:oleObj>
              </mc:Choice>
              <mc:Fallback>
                <p:oleObj name="Equation" r:id="rId6" imgW="5219640" imgH="5205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68272F8-F292-01FA-9E85-71CC1D43D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388" y="3941763"/>
                        <a:ext cx="878522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7E037426-6B90-5FA8-B636-6311D4CDB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08008"/>
              </p:ext>
            </p:extLst>
          </p:nvPr>
        </p:nvGraphicFramePr>
        <p:xfrm>
          <a:off x="265745" y="5076249"/>
          <a:ext cx="3507128" cy="99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1400" imgH="520560" progId="Equation.DSMT4">
                  <p:embed/>
                </p:oleObj>
              </mc:Choice>
              <mc:Fallback>
                <p:oleObj name="Equation" r:id="rId8" imgW="1841400" imgH="520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F63CDD-AA96-9D54-84B6-46135FA51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5745" y="5076249"/>
                        <a:ext cx="3507128" cy="99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4918053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6" y="3699769"/>
            <a:ext cx="1935594" cy="1089861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229734" y="302287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>
                <a:solidFill>
                  <a:srgbClr val="7030A0"/>
                </a:solidFill>
              </a:rPr>
              <a:t>не змогла пояснити особливості для інших атомів</a:t>
            </a:r>
          </a:p>
          <a:p>
            <a:r>
              <a:rPr lang="uk-UA" dirty="0">
                <a:solidFill>
                  <a:schemeClr val="bg2">
                    <a:lumMod val="50000"/>
                  </a:schemeClr>
                </a:solidFill>
                <a:sym typeface="Symbol"/>
              </a:rPr>
              <a:t>не пояснила утворення хімічного зв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Symbol"/>
              </a:rPr>
              <a:t>’</a:t>
            </a:r>
            <a:r>
              <a:rPr lang="uk-UA" dirty="0" err="1">
                <a:solidFill>
                  <a:schemeClr val="bg2">
                    <a:lumMod val="50000"/>
                  </a:schemeClr>
                </a:solidFill>
                <a:sym typeface="Symbol"/>
              </a:rPr>
              <a:t>язку</a:t>
            </a:r>
            <a:endParaRPr lang="uk-UA" dirty="0">
              <a:solidFill>
                <a:schemeClr val="bg2">
                  <a:lumMod val="50000"/>
                </a:schemeClr>
              </a:solidFill>
              <a:sym typeface="Symbol"/>
            </a:endParaRPr>
          </a:p>
          <a:p>
            <a:r>
              <a:rPr lang="uk-UA" dirty="0">
                <a:solidFill>
                  <a:srgbClr val="002060"/>
                </a:solidFill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olidFill>
                <a:srgbClr val="002060"/>
              </a:solidFill>
              <a:sym typeface="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F94E4-C3B4-5219-842C-24D3B8180301}"/>
              </a:ext>
            </a:extLst>
          </p:cNvPr>
          <p:cNvSpPr txBox="1"/>
          <p:nvPr/>
        </p:nvSpPr>
        <p:spPr>
          <a:xfrm>
            <a:off x="221941" y="17753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/>
              <a:t>Орбітальний магнітний момент</a:t>
            </a:r>
            <a:endParaRPr lang="ru-UA" sz="2400" i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45D70F1-480A-A8F9-94D4-C99762B6EF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98295"/>
              </p:ext>
            </p:extLst>
          </p:nvPr>
        </p:nvGraphicFramePr>
        <p:xfrm>
          <a:off x="349250" y="574675"/>
          <a:ext cx="85201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760" imgH="495000" progId="Equation.DSMT4">
                  <p:embed/>
                </p:oleObj>
              </mc:Choice>
              <mc:Fallback>
                <p:oleObj name="Equation" r:id="rId4" imgW="4190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250" y="574675"/>
                        <a:ext cx="8520113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BAC4A0C-5B7F-08B7-4631-95575F51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15013"/>
              </p:ext>
            </p:extLst>
          </p:nvPr>
        </p:nvGraphicFramePr>
        <p:xfrm>
          <a:off x="413431" y="1614475"/>
          <a:ext cx="48561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520" imgH="457200" progId="Equation.DSMT4">
                  <p:embed/>
                </p:oleObj>
              </mc:Choice>
              <mc:Fallback>
                <p:oleObj name="Equation" r:id="rId6" imgW="23875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C45D70F1-480A-A8F9-94D4-C99762B6E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31" y="1614475"/>
                        <a:ext cx="48561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D9C3766-23D5-C3DE-AC6C-5CB112D27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335135"/>
              </p:ext>
            </p:extLst>
          </p:nvPr>
        </p:nvGraphicFramePr>
        <p:xfrm>
          <a:off x="6718573" y="2182168"/>
          <a:ext cx="1348019" cy="79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457200" progId="Equation.DSMT4">
                  <p:embed/>
                </p:oleObj>
              </mc:Choice>
              <mc:Fallback>
                <p:oleObj name="Equation" r:id="rId8" imgW="77436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5BAC4A0C-5B7F-08B7-4631-95575F5130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18573" y="2182168"/>
                        <a:ext cx="1348019" cy="795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A005EB-3EF2-A671-7DBE-FA6D4020D52F}"/>
              </a:ext>
            </a:extLst>
          </p:cNvPr>
          <p:cNvSpPr txBox="1"/>
          <p:nvPr/>
        </p:nvSpPr>
        <p:spPr>
          <a:xfrm>
            <a:off x="6261503" y="179391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магнетон Бора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3471532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D6BF-264A-1F98-CEC3-55606F503A97}"/>
              </a:ext>
            </a:extLst>
          </p:cNvPr>
          <p:cNvSpPr txBox="1"/>
          <p:nvPr/>
        </p:nvSpPr>
        <p:spPr>
          <a:xfrm>
            <a:off x="592032" y="230819"/>
            <a:ext cx="795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припустимо, що </a:t>
            </a:r>
            <a:r>
              <a:rPr lang="en-US" sz="2400" dirty="0"/>
              <a:t>d</a:t>
            </a:r>
            <a:r>
              <a:rPr lang="el-GR" sz="2400" dirty="0"/>
              <a:t>ω</a:t>
            </a:r>
            <a:r>
              <a:rPr lang="uk-UA" sz="2400" dirty="0"/>
              <a:t> та </a:t>
            </a:r>
            <a:r>
              <a:rPr lang="en-US" sz="2400" dirty="0"/>
              <a:t>d</a:t>
            </a:r>
            <a:r>
              <a:rPr lang="el-GR" sz="2400" dirty="0"/>
              <a:t>λ</a:t>
            </a:r>
            <a:r>
              <a:rPr lang="uk-UA" sz="2400" dirty="0"/>
              <a:t> стосуються однієї частина спектра</a:t>
            </a:r>
            <a:endParaRPr lang="ru-UA" sz="24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C59C2EF-A519-8A4F-39CC-4832ED307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792"/>
              </p:ext>
            </p:extLst>
          </p:nvPr>
        </p:nvGraphicFramePr>
        <p:xfrm>
          <a:off x="3281208" y="803163"/>
          <a:ext cx="2409378" cy="4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208" y="803163"/>
                        <a:ext cx="2409378" cy="4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8E8394C-E161-FCDE-8A8F-7435D2A5E8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3064"/>
              </p:ext>
            </p:extLst>
          </p:nvPr>
        </p:nvGraphicFramePr>
        <p:xfrm>
          <a:off x="811027" y="1265569"/>
          <a:ext cx="143668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57200" progId="Equation.DSMT4">
                  <p:embed/>
                </p:oleObj>
              </mc:Choice>
              <mc:Fallback>
                <p:oleObj name="Equation" r:id="rId5" imgW="7491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C59C2EF-A519-8A4F-39CC-4832ED307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027" y="1265569"/>
                        <a:ext cx="1436687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1607836-A9D5-63FF-08E1-FCE822C95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6729"/>
              </p:ext>
            </p:extLst>
          </p:nvPr>
        </p:nvGraphicFramePr>
        <p:xfrm>
          <a:off x="3495188" y="1258724"/>
          <a:ext cx="13636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457200" progId="Equation.DSMT4">
                  <p:embed/>
                </p:oleObj>
              </mc:Choice>
              <mc:Fallback>
                <p:oleObj name="Equation" r:id="rId7" imgW="71100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5188" y="1258724"/>
                        <a:ext cx="1363663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D5E354-965A-C489-5D0B-55A4C7CC9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875818"/>
              </p:ext>
            </p:extLst>
          </p:nvPr>
        </p:nvGraphicFramePr>
        <p:xfrm>
          <a:off x="5357569" y="1265568"/>
          <a:ext cx="12176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57200" progId="Equation.DSMT4">
                  <p:embed/>
                </p:oleObj>
              </mc:Choice>
              <mc:Fallback>
                <p:oleObj name="Equation" r:id="rId9" imgW="63468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1607836-A9D5-63FF-08E1-FCE822C95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7569" y="1265568"/>
                        <a:ext cx="12176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72631B-8DB4-2A76-256D-ABFBE46C3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113099"/>
              </p:ext>
            </p:extLst>
          </p:nvPr>
        </p:nvGraphicFramePr>
        <p:xfrm>
          <a:off x="6933656" y="1219866"/>
          <a:ext cx="20701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D5E354-965A-C489-5D0B-55A4C7CC9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3656" y="1219866"/>
                        <a:ext cx="207010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889CD5-C137-5289-6351-946BDE391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462885"/>
              </p:ext>
            </p:extLst>
          </p:nvPr>
        </p:nvGraphicFramePr>
        <p:xfrm>
          <a:off x="3634126" y="2260688"/>
          <a:ext cx="15589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495000" progId="Equation.DSMT4">
                  <p:embed/>
                </p:oleObj>
              </mc:Choice>
              <mc:Fallback>
                <p:oleObj name="Equation" r:id="rId13" imgW="812520" imgH="4950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472631B-8DB4-2A76-256D-ABFBE46C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34126" y="2260688"/>
                        <a:ext cx="155892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A5C26D7-3B65-CFA6-2BF8-15E3FA611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12349"/>
              </p:ext>
            </p:extLst>
          </p:nvPr>
        </p:nvGraphicFramePr>
        <p:xfrm>
          <a:off x="6116743" y="2209930"/>
          <a:ext cx="24352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69720" imgH="457200" progId="Equation.DSMT4">
                  <p:embed/>
                </p:oleObj>
              </mc:Choice>
              <mc:Fallback>
                <p:oleObj name="Equation" r:id="rId15" imgW="1269720" imgH="4572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8E8394C-E161-FCDE-8A8F-7435D2A5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16743" y="2209930"/>
                        <a:ext cx="2435225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A4BAE8F-C894-5D7A-BC95-7CDB2942B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415540"/>
              </p:ext>
            </p:extLst>
          </p:nvPr>
        </p:nvGraphicFramePr>
        <p:xfrm>
          <a:off x="5902622" y="4092445"/>
          <a:ext cx="2307718" cy="6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88840" imgH="241200" progId="Equation.DSMT4">
                  <p:embed/>
                </p:oleObj>
              </mc:Choice>
              <mc:Fallback>
                <p:oleObj name="Equation" r:id="rId17" imgW="88884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DA5C26D7-3B65-CFA6-2BF8-15E3FA611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2622" y="4092445"/>
                        <a:ext cx="2307718" cy="6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600" imgH="431640" progId="">
                    <p:embed/>
                  </p:oleObj>
                </mc:Choice>
                <mc:Fallback>
                  <p:oleObj name="Equation" r:id="rId2" imgW="723600" imgH="431640" progId="">
                    <p:embed/>
                    <p:pic>
                      <p:nvPicPr>
                        <p:cNvPr id="0" name="Picture 1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440" imgH="583920" progId="">
                    <p:embed/>
                  </p:oleObj>
                </mc:Choice>
                <mc:Fallback>
                  <p:oleObj name="Equation" r:id="rId4" imgW="901440" imgH="583920" progId="">
                    <p:embed/>
                    <p:pic>
                      <p:nvPicPr>
                        <p:cNvPr id="0" name="Picture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66600" imgH="1295280" progId="">
                  <p:embed/>
                </p:oleObj>
              </mc:Choice>
              <mc:Fallback>
                <p:oleObj name="Equation" r:id="rId6" imgW="1866600" imgH="129528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252" imgH="406224" progId="">
                  <p:embed/>
                </p:oleObj>
              </mc:Choice>
              <mc:Fallback>
                <p:oleObj name="Equation" r:id="rId8" imgW="571252" imgH="406224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945</Words>
  <Application>Microsoft Office PowerPoint</Application>
  <PresentationFormat>Екран (4:3)</PresentationFormat>
  <Paragraphs>200</Paragraphs>
  <Slides>66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66</vt:i4>
      </vt:variant>
    </vt:vector>
  </HeadingPairs>
  <TitlesOfParts>
    <vt:vector size="78" baseType="lpstr">
      <vt:lpstr>Arial</vt:lpstr>
      <vt:lpstr>Calibri</vt:lpstr>
      <vt:lpstr>Segoe Script</vt:lpstr>
      <vt:lpstr>Symbol</vt:lpstr>
      <vt:lpstr>Times New Roman</vt:lpstr>
      <vt:lpstr>Verdana</vt:lpstr>
      <vt:lpstr>Office Theme</vt:lpstr>
      <vt:lpstr>1_Office Theme</vt:lpstr>
      <vt:lpstr>15_Office Theme</vt:lpstr>
      <vt:lpstr>Equation</vt:lpstr>
      <vt:lpstr>MathType 7.0 Equation</vt:lpstr>
      <vt:lpstr>Формула</vt:lpstr>
      <vt:lpstr>Презентація PowerPoint</vt:lpstr>
      <vt:lpstr>Рівноважне теплове випромінювання.  Закон Кірхгофа. Закон Стефана-Больцмана. Закон зміщення Віна.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Формула Релея-Джинса. Формула Планка.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Зовнішній фотоелектричний ефект. Фотони.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Ефект Комптона.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Гіпотеза де Бройля.  Хвильові властивості частинок.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Серіальні закономірності атомних спектрів</vt:lpstr>
      <vt:lpstr>Презентація PowerPoint</vt:lpstr>
      <vt:lpstr>Презентація PowerPoint</vt:lpstr>
      <vt:lpstr>Презентація PowerPoint</vt:lpstr>
      <vt:lpstr>Досліди Резерфорда та ядерна  модель атома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Постулати Бора.  Борівська модель атома водню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458</cp:revision>
  <dcterms:created xsi:type="dcterms:W3CDTF">2012-04-26T17:06:14Z</dcterms:created>
  <dcterms:modified xsi:type="dcterms:W3CDTF">2025-03-05T06:47:56Z</dcterms:modified>
</cp:coreProperties>
</file>